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3" r:id="rId9"/>
    <p:sldId id="274" r:id="rId10"/>
    <p:sldId id="263" r:id="rId11"/>
    <p:sldId id="275" r:id="rId12"/>
    <p:sldId id="264" r:id="rId13"/>
    <p:sldId id="276" r:id="rId14"/>
    <p:sldId id="265" r:id="rId15"/>
    <p:sldId id="278" r:id="rId16"/>
    <p:sldId id="277" r:id="rId17"/>
    <p:sldId id="266" r:id="rId1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227">
          <p15:clr>
            <a:srgbClr val="9AA0A6"/>
          </p15:clr>
        </p15:guide>
        <p15:guide id="3" orient="horz" pos="17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47BD27-2896-41F6-8E36-1762E6B2BF4C}">
  <a:tblStyle styleId="{4747BD27-2896-41F6-8E36-1762E6B2BF4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6" d="100"/>
          <a:sy n="196" d="100"/>
        </p:scale>
        <p:origin x="130" y="202"/>
      </p:cViewPr>
      <p:guideLst>
        <p:guide pos="5533"/>
        <p:guide pos="227"/>
        <p:guide orient="horz" pos="1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>
          <a:extLst>
            <a:ext uri="{FF2B5EF4-FFF2-40B4-BE49-F238E27FC236}">
              <a16:creationId xmlns:a16="http://schemas.microsoft.com/office/drawing/2014/main" id="{870DBEF0-45EC-6AF3-338C-F8C26FE6A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f29b9fb24_0_69:notes">
            <a:extLst>
              <a:ext uri="{FF2B5EF4-FFF2-40B4-BE49-F238E27FC236}">
                <a16:creationId xmlns:a16="http://schemas.microsoft.com/office/drawing/2014/main" id="{3077235D-2623-570C-8141-68D480A730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f29b9fb24_0_69:notes">
            <a:extLst>
              <a:ext uri="{FF2B5EF4-FFF2-40B4-BE49-F238E27FC236}">
                <a16:creationId xmlns:a16="http://schemas.microsoft.com/office/drawing/2014/main" id="{E69A2ABE-82BB-5F2E-F475-385E2CA431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5297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f98075b25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f98075b25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>
          <a:extLst>
            <a:ext uri="{FF2B5EF4-FFF2-40B4-BE49-F238E27FC236}">
              <a16:creationId xmlns:a16="http://schemas.microsoft.com/office/drawing/2014/main" id="{7EB77D6F-7C77-BBE1-EB23-1F4448D14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98075b259_0_51:notes">
            <a:extLst>
              <a:ext uri="{FF2B5EF4-FFF2-40B4-BE49-F238E27FC236}">
                <a16:creationId xmlns:a16="http://schemas.microsoft.com/office/drawing/2014/main" id="{CA2D9617-3878-FE9E-3A59-6C1EDD07DB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f98075b259_0_51:notes">
            <a:extLst>
              <a:ext uri="{FF2B5EF4-FFF2-40B4-BE49-F238E27FC236}">
                <a16:creationId xmlns:a16="http://schemas.microsoft.com/office/drawing/2014/main" id="{6D9486A2-6276-CC76-82F9-3DDF20E034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42996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>
          <a:extLst>
            <a:ext uri="{FF2B5EF4-FFF2-40B4-BE49-F238E27FC236}">
              <a16:creationId xmlns:a16="http://schemas.microsoft.com/office/drawing/2014/main" id="{28E6374D-6C08-76E7-7981-A7FE59D81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98075b259_0_51:notes">
            <a:extLst>
              <a:ext uri="{FF2B5EF4-FFF2-40B4-BE49-F238E27FC236}">
                <a16:creationId xmlns:a16="http://schemas.microsoft.com/office/drawing/2014/main" id="{E1951BBB-9975-2E2F-281B-2D14C59FEF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f98075b259_0_51:notes">
            <a:extLst>
              <a:ext uri="{FF2B5EF4-FFF2-40B4-BE49-F238E27FC236}">
                <a16:creationId xmlns:a16="http://schemas.microsoft.com/office/drawing/2014/main" id="{0750A566-99AD-DE97-7108-28DC128671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1569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>
          <a:extLst>
            <a:ext uri="{FF2B5EF4-FFF2-40B4-BE49-F238E27FC236}">
              <a16:creationId xmlns:a16="http://schemas.microsoft.com/office/drawing/2014/main" id="{EE2E4948-0C4E-55A5-61BE-B63ABD09A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98075b259_0_51:notes">
            <a:extLst>
              <a:ext uri="{FF2B5EF4-FFF2-40B4-BE49-F238E27FC236}">
                <a16:creationId xmlns:a16="http://schemas.microsoft.com/office/drawing/2014/main" id="{A7C184A3-3CA2-12B8-6A1C-6AE2789902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f98075b259_0_51:notes">
            <a:extLst>
              <a:ext uri="{FF2B5EF4-FFF2-40B4-BE49-F238E27FC236}">
                <a16:creationId xmlns:a16="http://schemas.microsoft.com/office/drawing/2014/main" id="{505A7E4F-883D-C335-0290-A9A147099C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1598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f29b9fb2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f29b9fb2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e823becd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e823becd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98075b2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f98075b2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df29b9fb24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df29b9fb24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>
          <a:extLst>
            <a:ext uri="{FF2B5EF4-FFF2-40B4-BE49-F238E27FC236}">
              <a16:creationId xmlns:a16="http://schemas.microsoft.com/office/drawing/2014/main" id="{54018500-4814-23DF-E18D-AEB72DC375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f29b9fb24_0_69:notes">
            <a:extLst>
              <a:ext uri="{FF2B5EF4-FFF2-40B4-BE49-F238E27FC236}">
                <a16:creationId xmlns:a16="http://schemas.microsoft.com/office/drawing/2014/main" id="{EEBE0755-00E1-5A31-50AB-CDB64F02E0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f29b9fb24_0_69:notes">
            <a:extLst>
              <a:ext uri="{FF2B5EF4-FFF2-40B4-BE49-F238E27FC236}">
                <a16:creationId xmlns:a16="http://schemas.microsoft.com/office/drawing/2014/main" id="{EE4E1172-77A7-4696-2208-3F68E853F6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40867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>
          <a:extLst>
            <a:ext uri="{FF2B5EF4-FFF2-40B4-BE49-F238E27FC236}">
              <a16:creationId xmlns:a16="http://schemas.microsoft.com/office/drawing/2014/main" id="{13184898-772A-A4CD-66B7-D9842BF51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f29b9fb24_0_69:notes">
            <a:extLst>
              <a:ext uri="{FF2B5EF4-FFF2-40B4-BE49-F238E27FC236}">
                <a16:creationId xmlns:a16="http://schemas.microsoft.com/office/drawing/2014/main" id="{E04A2203-D715-B768-D690-BD8ED29A42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f29b9fb24_0_69:notes">
            <a:extLst>
              <a:ext uri="{FF2B5EF4-FFF2-40B4-BE49-F238E27FC236}">
                <a16:creationId xmlns:a16="http://schemas.microsoft.com/office/drawing/2014/main" id="{B6066543-961E-D8A4-2EE5-D6063EBABA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9147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jkalovaig/kafka-homework/tree/proj/proj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otus.ru</a:t>
            </a:r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Онлайн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образование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Java app (Kafka-streams)</a:t>
            </a:r>
            <a:endParaRPr sz="3000" dirty="0"/>
          </a:p>
        </p:txBody>
      </p:sp>
      <p:sp>
        <p:nvSpPr>
          <p:cNvPr id="130" name="Google Shape;130;p23"/>
          <p:cNvSpPr txBox="1"/>
          <p:nvPr/>
        </p:nvSpPr>
        <p:spPr>
          <a:xfrm>
            <a:off x="668525" y="1211750"/>
            <a:ext cx="3921600" cy="3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Разработано приложение на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Java 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 использованием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Kafka-streams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, которое реализует следующую логику обработки: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Получение сообщений из входного топика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Обработка и агрегация полученных данных 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Отправка отклонений в исходящий топик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endParaRPr lang="en-US" dirty="0">
              <a:latin typeface="Roboto"/>
              <a:ea typeface="Roboto"/>
              <a:cs typeface="Roboto"/>
              <a:sym typeface="Roboto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n-US" dirty="0">
              <a:latin typeface="Roboto"/>
              <a:ea typeface="Roboto"/>
              <a:cs typeface="Roboto"/>
              <a:sym typeface="Roboto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n-US" dirty="0">
              <a:latin typeface="Roboto"/>
              <a:ea typeface="Roboto"/>
              <a:cs typeface="Roboto"/>
              <a:sym typeface="Roboto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A365720-57A4-A25E-F8FB-8C1A219A2E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100" y="1211750"/>
            <a:ext cx="4257229" cy="303827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B85D59F4-7F24-E9E1-B44A-A906A6FA0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>
            <a:extLst>
              <a:ext uri="{FF2B5EF4-FFF2-40B4-BE49-F238E27FC236}">
                <a16:creationId xmlns:a16="http://schemas.microsoft.com/office/drawing/2014/main" id="{F0ABB09B-FD21-B303-5AC5-08F4832EE0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Java app (Kafka-streams)</a:t>
            </a:r>
            <a:endParaRPr sz="3000" dirty="0"/>
          </a:p>
        </p:txBody>
      </p:sp>
      <p:sp>
        <p:nvSpPr>
          <p:cNvPr id="130" name="Google Shape;130;p23">
            <a:extLst>
              <a:ext uri="{FF2B5EF4-FFF2-40B4-BE49-F238E27FC236}">
                <a16:creationId xmlns:a16="http://schemas.microsoft.com/office/drawing/2014/main" id="{E2583CAA-70F6-E7D4-D994-EB9D1B1E3967}"/>
              </a:ext>
            </a:extLst>
          </p:cNvPr>
          <p:cNvSpPr txBox="1"/>
          <p:nvPr/>
        </p:nvSpPr>
        <p:spPr>
          <a:xfrm>
            <a:off x="668525" y="1211750"/>
            <a:ext cx="3921600" cy="34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Все сообщения полученные в рамках 10 минут агрегируются и вычисляется среднее значение давления.</a:t>
            </a: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Если среднее не находится в рамках границ, то формируется сообщение с отклонением и направляется в исходящий топик для дальнейшей обработки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5D0A399-8D83-F489-FDD6-4CF5BA3E46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58100" y="1255700"/>
            <a:ext cx="4257229" cy="295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14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Схема </a:t>
            </a:r>
            <a:r>
              <a:rPr lang="ru-RU" sz="3000" dirty="0"/>
              <a:t>работы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AB5F0E5-3EEB-EFF2-84ED-CA83F7C12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120" y="941636"/>
            <a:ext cx="1393258" cy="383610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CB5B99E7-5B76-A278-DF66-7B1E06771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>
            <a:extLst>
              <a:ext uri="{FF2B5EF4-FFF2-40B4-BE49-F238E27FC236}">
                <a16:creationId xmlns:a16="http://schemas.microsoft.com/office/drawing/2014/main" id="{B6BFD343-AE7F-BEEB-B011-31B786286D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 dirty="0"/>
              <a:t>Выводы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142" name="Google Shape;142;p25">
            <a:extLst>
              <a:ext uri="{FF2B5EF4-FFF2-40B4-BE49-F238E27FC236}">
                <a16:creationId xmlns:a16="http://schemas.microsoft.com/office/drawing/2014/main" id="{A59AA4DA-58AE-D7C6-C91C-2FB3D2CBDA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4345098"/>
              </p:ext>
            </p:extLst>
          </p:nvPr>
        </p:nvGraphicFramePr>
        <p:xfrm>
          <a:off x="952500" y="1544194"/>
          <a:ext cx="7239000" cy="1047912"/>
        </p:xfrm>
        <a:graphic>
          <a:graphicData uri="http://schemas.openxmlformats.org/drawingml/2006/table">
            <a:tbl>
              <a:tblPr>
                <a:noFill/>
                <a:tableStyleId>{4747BD27-2896-41F6-8E36-1762E6B2BF4C}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300"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Создана система для мониторинга и анализа телеметрии БелАЗ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300"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Создана и настроена инфраструктура для работы проекта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300"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Разработано </a:t>
                      </a: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Java </a:t>
                      </a: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приложение для обработки событий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91487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 dirty="0"/>
              <a:t>Планы по развитию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142" name="Google Shape;142;p25"/>
          <p:cNvGraphicFramePr/>
          <p:nvPr>
            <p:extLst>
              <p:ext uri="{D42A27DB-BD31-4B8C-83A1-F6EECF244321}">
                <p14:modId xmlns:p14="http://schemas.microsoft.com/office/powerpoint/2010/main" val="2412041312"/>
              </p:ext>
            </p:extLst>
          </p:nvPr>
        </p:nvGraphicFramePr>
        <p:xfrm>
          <a:off x="952500" y="1544194"/>
          <a:ext cx="7239000" cy="974960"/>
        </p:xfrm>
        <a:graphic>
          <a:graphicData uri="http://schemas.openxmlformats.org/drawingml/2006/table">
            <a:tbl>
              <a:tblPr>
                <a:noFill/>
                <a:tableStyleId>{4747BD27-2896-41F6-8E36-1762E6B2BF4C}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300"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Юнит-тесты для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Java 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и интеграционные тесты для всей системы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300"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Настройка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Roboto"/>
                          <a:cs typeface="Arial"/>
                          <a:sym typeface="Arial"/>
                        </a:rPr>
                        <a:t>мониторинга проекта для а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нализа производительности и надежности системы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22269E6A-0499-E043-9ED3-8908F1523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art_up_proj_demo">
            <a:hlinkClick r:id="" action="ppaction://media"/>
            <a:extLst>
              <a:ext uri="{FF2B5EF4-FFF2-40B4-BE49-F238E27FC236}">
                <a16:creationId xmlns:a16="http://schemas.microsoft.com/office/drawing/2014/main" id="{0A1125E6-0685-DF1B-ABDA-DFD4C74629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7860" y="0"/>
            <a:ext cx="876458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125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>
          <a:extLst>
            <a:ext uri="{FF2B5EF4-FFF2-40B4-BE49-F238E27FC236}">
              <a16:creationId xmlns:a16="http://schemas.microsoft.com/office/drawing/2014/main" id="{949751CA-A8D3-19B1-94F7-5400BABE2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>
            <a:extLst>
              <a:ext uri="{FF2B5EF4-FFF2-40B4-BE49-F238E27FC236}">
                <a16:creationId xmlns:a16="http://schemas.microsoft.com/office/drawing/2014/main" id="{9EE3678C-463F-8781-8B1C-D40B051CD7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400" dirty="0"/>
              <a:t>Ссылка на проект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142" name="Google Shape;142;p25">
            <a:extLst>
              <a:ext uri="{FF2B5EF4-FFF2-40B4-BE49-F238E27FC236}">
                <a16:creationId xmlns:a16="http://schemas.microsoft.com/office/drawing/2014/main" id="{00C23AB5-E765-A5D7-9DC3-F335A4E842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2410762"/>
              </p:ext>
            </p:extLst>
          </p:nvPr>
        </p:nvGraphicFramePr>
        <p:xfrm>
          <a:off x="952500" y="1544194"/>
          <a:ext cx="7308364" cy="398262"/>
        </p:xfrm>
        <a:graphic>
          <a:graphicData uri="http://schemas.openxmlformats.org/drawingml/2006/table">
            <a:tbl>
              <a:tblPr>
                <a:noFill/>
                <a:tableStyleId>{4747BD27-2896-41F6-8E36-1762E6B2BF4C}</a:tableStyleId>
              </a:tblPr>
              <a:tblGrid>
                <a:gridCol w="3315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76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ru-RU" sz="1300" b="1" dirty="0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300" b="1" dirty="0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Github</a:t>
                      </a:r>
                      <a:r>
                        <a:rPr lang="en-US" sz="1600" dirty="0"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 </a:t>
                      </a:r>
                      <a:r>
                        <a:rPr lang="ru-RU" sz="1600" dirty="0"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проект</a:t>
                      </a:r>
                      <a:endParaRPr sz="16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5175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900"/>
              <a:t>Спасибо за внимание!</a:t>
            </a:r>
            <a:br>
              <a:rPr lang="ru" sz="5000" b="0"/>
            </a:br>
            <a:endParaRPr sz="4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766725" y="1805199"/>
            <a:ext cx="7935300" cy="129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/>
              <a:t>Меня хорошо видно</a:t>
            </a:r>
            <a:endParaRPr sz="4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&amp;&amp; слышно?</a:t>
            </a:r>
            <a:endParaRPr sz="4000"/>
          </a:p>
        </p:txBody>
      </p:sp>
      <p:pic>
        <p:nvPicPr>
          <p:cNvPr id="76" name="Google Shape;7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7275" y="3516281"/>
            <a:ext cx="526796" cy="52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84856" y="3516281"/>
            <a:ext cx="526796" cy="52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/>
          <p:nvPr/>
        </p:nvSpPr>
        <p:spPr>
          <a:xfrm>
            <a:off x="630000" y="2716325"/>
            <a:ext cx="1033800" cy="1983600"/>
          </a:xfrm>
          <a:prstGeom prst="rect">
            <a:avLst/>
          </a:prstGeom>
          <a:solidFill>
            <a:srgbClr val="013D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3" name="Google Shape;83;p18"/>
          <p:cNvPicPr preferRelativeResize="0"/>
          <p:nvPr/>
        </p:nvPicPr>
        <p:blipFill rotWithShape="1">
          <a:blip r:embed="rId3"/>
          <a:srcRect l="5123" t="30852" r="154" b="16566"/>
          <a:stretch/>
        </p:blipFill>
        <p:spPr>
          <a:xfrm>
            <a:off x="1069674" y="2963889"/>
            <a:ext cx="1508400" cy="1488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500550" y="8212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 dirty="0"/>
              <a:t>Защита проекта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400" dirty="0"/>
              <a:t>Тема:</a:t>
            </a:r>
            <a:r>
              <a:rPr lang="en-US" sz="2400" dirty="0"/>
              <a:t> </a:t>
            </a:r>
            <a:r>
              <a:rPr lang="ru-RU" sz="2400" dirty="0"/>
              <a:t>Разработка системы мониторинга и оповещения телеметрии БелАЗ с использованием Apache </a:t>
            </a:r>
            <a:r>
              <a:rPr lang="ru-RU" sz="2400" dirty="0" err="1"/>
              <a:t>Kafka</a:t>
            </a:r>
            <a:r>
              <a:rPr lang="ru-RU" sz="2400" dirty="0"/>
              <a:t>, Apache </a:t>
            </a:r>
            <a:r>
              <a:rPr lang="ru-RU" sz="2400" dirty="0" err="1"/>
              <a:t>NiFi</a:t>
            </a:r>
            <a:r>
              <a:rPr lang="ru-RU" sz="2400" dirty="0"/>
              <a:t> и Java</a:t>
            </a:r>
            <a:r>
              <a:rPr lang="ru-RU" sz="3000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" name="Google Shape;85;p18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02418B"/>
                </a:solidFill>
              </a:rPr>
              <a:t>Байкалов Александр </a:t>
            </a:r>
            <a:endParaRPr dirty="0">
              <a:solidFill>
                <a:srgbClr val="02418B"/>
              </a:solidFill>
            </a:endParaRPr>
          </a:p>
        </p:txBody>
      </p:sp>
      <p:sp>
        <p:nvSpPr>
          <p:cNvPr id="86" name="Google Shape;86;p18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/>
              <a:t>Главный эксперт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 dirty="0"/>
              <a:t>ООО «Цифровые технологии и платформы»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/>
        </p:nvSpPr>
        <p:spPr>
          <a:xfrm>
            <a:off x="559075" y="342525"/>
            <a:ext cx="65181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" name="Google Shape;92;p19"/>
          <p:cNvSpPr/>
          <p:nvPr/>
        </p:nvSpPr>
        <p:spPr>
          <a:xfrm>
            <a:off x="696923" y="1099674"/>
            <a:ext cx="2589300" cy="3837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>
            <a:noFill/>
          </a:ln>
        </p:spPr>
        <p:txBody>
          <a:bodyPr spcFirstLastPara="1" wrap="square" lIns="270000" tIns="91425" rIns="270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проекта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9"/>
          <p:cNvSpPr/>
          <p:nvPr/>
        </p:nvSpPr>
        <p:spPr>
          <a:xfrm>
            <a:off x="696923" y="1729587"/>
            <a:ext cx="2589300" cy="3837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>
            <a:noFill/>
          </a:ln>
        </p:spPr>
        <p:txBody>
          <a:bodyPr spcFirstLastPara="1" wrap="square" lIns="270000" tIns="91425" rIns="270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9"/>
          <p:cNvSpPr/>
          <p:nvPr/>
        </p:nvSpPr>
        <p:spPr>
          <a:xfrm>
            <a:off x="696923" y="2369806"/>
            <a:ext cx="2589300" cy="3837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>
            <a:noFill/>
          </a:ln>
        </p:spPr>
        <p:txBody>
          <a:bodyPr spcFirstLastPara="1" wrap="square" lIns="270000" tIns="91425" rIns="270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9"/>
          <p:cNvSpPr/>
          <p:nvPr/>
        </p:nvSpPr>
        <p:spPr>
          <a:xfrm>
            <a:off x="696923" y="3010040"/>
            <a:ext cx="2589300" cy="3837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>
            <a:noFill/>
          </a:ln>
        </p:spPr>
        <p:txBody>
          <a:bodyPr spcFirstLastPara="1" wrap="square" lIns="270000" tIns="91425" rIns="270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9"/>
          <p:cNvSpPr/>
          <p:nvPr/>
        </p:nvSpPr>
        <p:spPr>
          <a:xfrm>
            <a:off x="696923" y="3608285"/>
            <a:ext cx="2589300" cy="3837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>
            <a:noFill/>
          </a:ln>
        </p:spPr>
        <p:txBody>
          <a:bodyPr spcFirstLastPara="1" wrap="square" lIns="270000" tIns="91425" rIns="270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Схемы/архитектура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9"/>
          <p:cNvSpPr/>
          <p:nvPr/>
        </p:nvSpPr>
        <p:spPr>
          <a:xfrm>
            <a:off x="696923" y="4206531"/>
            <a:ext cx="2589300" cy="383700"/>
          </a:xfrm>
          <a:prstGeom prst="roundRect">
            <a:avLst>
              <a:gd name="adj" fmla="val 16667"/>
            </a:avLst>
          </a:prstGeom>
          <a:solidFill>
            <a:srgbClr val="8B8EE3"/>
          </a:solidFill>
          <a:ln>
            <a:noFill/>
          </a:ln>
        </p:spPr>
        <p:txBody>
          <a:bodyPr spcFirstLastPara="1" wrap="square" lIns="270000" tIns="91425" rIns="270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8" name="Google Shape;98;p19"/>
          <p:cNvCxnSpPr>
            <a:stCxn id="92" idx="1"/>
            <a:endCxn id="93" idx="1"/>
          </p:cNvCxnSpPr>
          <p:nvPr/>
        </p:nvCxnSpPr>
        <p:spPr>
          <a:xfrm>
            <a:off x="696923" y="1291524"/>
            <a:ext cx="600" cy="630000"/>
          </a:xfrm>
          <a:prstGeom prst="curvedConnector3">
            <a:avLst>
              <a:gd name="adj1" fmla="val -39687500"/>
            </a:avLst>
          </a:prstGeom>
          <a:noFill/>
          <a:ln w="19050" cap="flat" cmpd="sng">
            <a:solidFill>
              <a:srgbClr val="013D85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99" name="Google Shape;99;p19"/>
          <p:cNvCxnSpPr>
            <a:stCxn id="93" idx="1"/>
            <a:endCxn id="94" idx="1"/>
          </p:cNvCxnSpPr>
          <p:nvPr/>
        </p:nvCxnSpPr>
        <p:spPr>
          <a:xfrm>
            <a:off x="696923" y="1921437"/>
            <a:ext cx="600" cy="640200"/>
          </a:xfrm>
          <a:prstGeom prst="curvedConnector3">
            <a:avLst>
              <a:gd name="adj1" fmla="val -39687500"/>
            </a:avLst>
          </a:prstGeom>
          <a:noFill/>
          <a:ln w="19050" cap="flat" cmpd="sng">
            <a:solidFill>
              <a:srgbClr val="013D85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19"/>
          <p:cNvCxnSpPr>
            <a:stCxn id="94" idx="1"/>
            <a:endCxn id="95" idx="1"/>
          </p:cNvCxnSpPr>
          <p:nvPr/>
        </p:nvCxnSpPr>
        <p:spPr>
          <a:xfrm>
            <a:off x="696923" y="2561656"/>
            <a:ext cx="600" cy="640200"/>
          </a:xfrm>
          <a:prstGeom prst="curvedConnector3">
            <a:avLst>
              <a:gd name="adj1" fmla="val -39687500"/>
            </a:avLst>
          </a:prstGeom>
          <a:noFill/>
          <a:ln w="19050" cap="flat" cmpd="sng">
            <a:solidFill>
              <a:srgbClr val="013D85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01" name="Google Shape;101;p19"/>
          <p:cNvCxnSpPr/>
          <p:nvPr/>
        </p:nvCxnSpPr>
        <p:spPr>
          <a:xfrm>
            <a:off x="696923" y="3232828"/>
            <a:ext cx="600" cy="640200"/>
          </a:xfrm>
          <a:prstGeom prst="curvedConnector3">
            <a:avLst>
              <a:gd name="adj1" fmla="val -39687500"/>
            </a:avLst>
          </a:prstGeom>
          <a:noFill/>
          <a:ln w="19050" cap="flat" cmpd="sng">
            <a:solidFill>
              <a:srgbClr val="013D85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19"/>
          <p:cNvCxnSpPr/>
          <p:nvPr/>
        </p:nvCxnSpPr>
        <p:spPr>
          <a:xfrm>
            <a:off x="696923" y="3903996"/>
            <a:ext cx="600" cy="640200"/>
          </a:xfrm>
          <a:prstGeom prst="curvedConnector3">
            <a:avLst>
              <a:gd name="adj1" fmla="val -39687500"/>
            </a:avLst>
          </a:prstGeom>
          <a:noFill/>
          <a:ln w="19050" cap="flat" cmpd="sng">
            <a:solidFill>
              <a:srgbClr val="013D85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/>
        </p:nvSpPr>
        <p:spPr>
          <a:xfrm>
            <a:off x="494775" y="455606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Цели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08" name="Google Shape;108;p20"/>
          <p:cNvGraphicFramePr/>
          <p:nvPr>
            <p:extLst>
              <p:ext uri="{D42A27DB-BD31-4B8C-83A1-F6EECF244321}">
                <p14:modId xmlns:p14="http://schemas.microsoft.com/office/powerpoint/2010/main" val="4039035226"/>
              </p:ext>
            </p:extLst>
          </p:nvPr>
        </p:nvGraphicFramePr>
        <p:xfrm>
          <a:off x="952500" y="2058925"/>
          <a:ext cx="7239000" cy="1311724"/>
        </p:xfrm>
        <a:graphic>
          <a:graphicData uri="http://schemas.openxmlformats.org/drawingml/2006/table">
            <a:tbl>
              <a:tblPr>
                <a:noFill/>
                <a:tableStyleId>{4747BD27-2896-41F6-8E36-1762E6B2BF4C}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Создание системы для мониторинга и анализа телеметрии БелАЗ, такой как давление в шинах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Использованием современных технологий для обработки данных в реальном времени</a:t>
                      </a:r>
                      <a:endParaRPr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Что планировалось</a:t>
            </a:r>
            <a:endParaRPr sz="3000"/>
          </a:p>
        </p:txBody>
      </p:sp>
      <p:graphicFrame>
        <p:nvGraphicFramePr>
          <p:cNvPr id="115" name="Google Shape;115;p21"/>
          <p:cNvGraphicFramePr/>
          <p:nvPr>
            <p:extLst>
              <p:ext uri="{D42A27DB-BD31-4B8C-83A1-F6EECF244321}">
                <p14:modId xmlns:p14="http://schemas.microsoft.com/office/powerpoint/2010/main" val="503562606"/>
              </p:ext>
            </p:extLst>
          </p:nvPr>
        </p:nvGraphicFramePr>
        <p:xfrm>
          <a:off x="952500" y="1544194"/>
          <a:ext cx="7239000" cy="1047912"/>
        </p:xfrm>
        <a:graphic>
          <a:graphicData uri="http://schemas.openxmlformats.org/drawingml/2006/table">
            <a:tbl>
              <a:tblPr>
                <a:noFill/>
                <a:tableStyleId>{4747BD27-2896-41F6-8E36-1762E6B2BF4C}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 b="1" dirty="0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300" b="1" dirty="0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Создать инфраструктуру для запуска проекта с помощью </a:t>
                      </a: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300"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Настроить инфраструктуру проекта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300"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Разработать Java приложение для обработки поступающих данных</a:t>
                      </a: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Используемые технологии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122" name="Google Shape;122;p22"/>
          <p:cNvGraphicFramePr/>
          <p:nvPr>
            <p:extLst>
              <p:ext uri="{D42A27DB-BD31-4B8C-83A1-F6EECF244321}">
                <p14:modId xmlns:p14="http://schemas.microsoft.com/office/powerpoint/2010/main" val="869109731"/>
              </p:ext>
            </p:extLst>
          </p:nvPr>
        </p:nvGraphicFramePr>
        <p:xfrm>
          <a:off x="952500" y="1544194"/>
          <a:ext cx="7239000" cy="1397216"/>
        </p:xfrm>
        <a:graphic>
          <a:graphicData uri="http://schemas.openxmlformats.org/drawingml/2006/table">
            <a:tbl>
              <a:tblPr>
                <a:noFill/>
                <a:tableStyleId>{4747BD27-2896-41F6-8E36-1762E6B2BF4C}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300"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Источник данных: </a:t>
                      </a:r>
                      <a:r>
                        <a:rPr lang="ru-RU" sz="1300" dirty="0" err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PostgreSQL</a:t>
                      </a: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 и </a:t>
                      </a:r>
                      <a:r>
                        <a:rPr lang="ru-RU" sz="1300" dirty="0" err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Debezium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 b="1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300" b="1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Apache Kafka: </a:t>
                      </a: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брокеры, топики, </a:t>
                      </a: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ACL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 dirty="0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300" b="1" dirty="0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Приложение обработки данных: </a:t>
                      </a: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Java, Maven, Kafka-streams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869744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 b="1" dirty="0">
                          <a:solidFill>
                            <a:srgbClr val="013D85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300" b="1" dirty="0">
                        <a:solidFill>
                          <a:srgbClr val="013D8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Оповещение: </a:t>
                      </a:r>
                      <a:r>
                        <a:rPr lang="en-US" sz="13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Apache </a:t>
                      </a:r>
                      <a:r>
                        <a:rPr lang="en-US" sz="1300" dirty="0" err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NiFi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AF63607D-F2EE-D262-5B68-104CBE7F07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>
            <a:extLst>
              <a:ext uri="{FF2B5EF4-FFF2-40B4-BE49-F238E27FC236}">
                <a16:creationId xmlns:a16="http://schemas.microsoft.com/office/drawing/2014/main" id="{F9998AF9-E5A8-60D5-BC65-C8DA43053FC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Docker</a:t>
            </a:r>
            <a:endParaRPr sz="3000" dirty="0"/>
          </a:p>
        </p:txBody>
      </p:sp>
      <p:sp>
        <p:nvSpPr>
          <p:cNvPr id="130" name="Google Shape;130;p23">
            <a:extLst>
              <a:ext uri="{FF2B5EF4-FFF2-40B4-BE49-F238E27FC236}">
                <a16:creationId xmlns:a16="http://schemas.microsoft.com/office/drawing/2014/main" id="{3B23DF1D-2A56-5968-1628-B03F3B4817B1}"/>
              </a:ext>
            </a:extLst>
          </p:cNvPr>
          <p:cNvSpPr txBox="1"/>
          <p:nvPr/>
        </p:nvSpPr>
        <p:spPr>
          <a:xfrm>
            <a:off x="668525" y="878674"/>
            <a:ext cx="8115473" cy="1517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13970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ru-RU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Разработан 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docker-compose </a:t>
            </a:r>
            <a:r>
              <a:rPr lang="ru-RU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файл для запуска инфраструктуры и полной инициализации окружени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я: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 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Kafka </a:t>
            </a:r>
            <a:r>
              <a:rPr lang="ru-RU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брокера</a:t>
            </a:r>
            <a:endParaRPr lang="en-US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Kafka connect 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Kafka </a:t>
            </a:r>
            <a:r>
              <a:rPr lang="en-US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ui</a:t>
            </a:r>
            <a:endParaRPr lang="en-US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Postgres 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App (Java application)</a:t>
            </a:r>
          </a:p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Nifi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6FEB0FF-8B77-8A03-4817-C6041D13A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205" y="2396661"/>
            <a:ext cx="8302793" cy="177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104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>
          <a:extLst>
            <a:ext uri="{FF2B5EF4-FFF2-40B4-BE49-F238E27FC236}">
              <a16:creationId xmlns:a16="http://schemas.microsoft.com/office/drawing/2014/main" id="{989D2FAA-4A7D-20D4-9587-06E491BC6A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>
            <a:extLst>
              <a:ext uri="{FF2B5EF4-FFF2-40B4-BE49-F238E27FC236}">
                <a16:creationId xmlns:a16="http://schemas.microsoft.com/office/drawing/2014/main" id="{5FFD1816-AE16-DF2B-239E-43A985012E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Инициализация окружения</a:t>
            </a:r>
            <a:endParaRPr sz="3000" dirty="0"/>
          </a:p>
        </p:txBody>
      </p:sp>
      <p:sp>
        <p:nvSpPr>
          <p:cNvPr id="130" name="Google Shape;130;p23">
            <a:extLst>
              <a:ext uri="{FF2B5EF4-FFF2-40B4-BE49-F238E27FC236}">
                <a16:creationId xmlns:a16="http://schemas.microsoft.com/office/drawing/2014/main" id="{E15839B1-09A6-89AE-87F6-3E5660DD7129}"/>
              </a:ext>
            </a:extLst>
          </p:cNvPr>
          <p:cNvSpPr txBox="1"/>
          <p:nvPr/>
        </p:nvSpPr>
        <p:spPr>
          <a:xfrm>
            <a:off x="668525" y="1211750"/>
            <a:ext cx="7872360" cy="827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254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После запуска проекта с помощью 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Docker</a:t>
            </a:r>
            <a:r>
              <a:rPr lang="ru-RU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происходит инициализация </a:t>
            </a: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Kafka Topics, Kafka ACL, Kafka Connect</a:t>
            </a:r>
            <a:endParaRPr lang="ru-RU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EA37541-C876-A06C-F683-223E1FAD07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845" y="1724160"/>
            <a:ext cx="7398310" cy="312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86153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333</Words>
  <Application>Microsoft Office PowerPoint</Application>
  <PresentationFormat>Экран (16:9)</PresentationFormat>
  <Paragraphs>78</Paragraphs>
  <Slides>17</Slides>
  <Notes>17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1" baseType="lpstr">
      <vt:lpstr>Arial</vt:lpstr>
      <vt:lpstr>Roboto</vt:lpstr>
      <vt:lpstr>Courier New</vt:lpstr>
      <vt:lpstr>Светлая тема</vt:lpstr>
      <vt:lpstr>Онлайн образование</vt:lpstr>
      <vt:lpstr>Меня хорошо видно &amp;&amp; слышно?</vt:lpstr>
      <vt:lpstr>Защита проекта Тема: Разработка системы мониторинга и оповещения телеметрии БелАЗ с использованием Apache Kafka, Apache NiFi и Java    </vt:lpstr>
      <vt:lpstr>Презентация PowerPoint</vt:lpstr>
      <vt:lpstr>Презентация PowerPoint</vt:lpstr>
      <vt:lpstr>Что планировалось</vt:lpstr>
      <vt:lpstr>Используемые технологии </vt:lpstr>
      <vt:lpstr>Docker</vt:lpstr>
      <vt:lpstr>Инициализация окружения</vt:lpstr>
      <vt:lpstr>Java app (Kafka-streams)</vt:lpstr>
      <vt:lpstr>Java app (Kafka-streams)</vt:lpstr>
      <vt:lpstr>Схема работы  </vt:lpstr>
      <vt:lpstr>Выводы </vt:lpstr>
      <vt:lpstr>Планы по развитию </vt:lpstr>
      <vt:lpstr>Презентация PowerPoint</vt:lpstr>
      <vt:lpstr>Ссылка на проект </vt:lpstr>
      <vt:lpstr>Спасибо за внимание!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Александр Байкалов</dc:creator>
  <cp:lastModifiedBy>Александр Байкалов</cp:lastModifiedBy>
  <cp:revision>2</cp:revision>
  <dcterms:modified xsi:type="dcterms:W3CDTF">2025-01-17T04:10:09Z</dcterms:modified>
</cp:coreProperties>
</file>